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306300" cy="7429500"/>
  <p:notesSz cx="7010400" cy="114903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0">
          <p15:clr>
            <a:srgbClr val="A4A3A4"/>
          </p15:clr>
        </p15:guide>
        <p15:guide id="2" pos="38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61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542" y="444"/>
      </p:cViewPr>
      <p:guideLst>
        <p:guide orient="horz" pos="2340"/>
        <p:guide pos="38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4134" y="96"/>
      </p:cViewPr>
      <p:guideLst>
        <p:guide orient="horz" pos="3619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3049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297" tIns="39150" rIns="78297" bIns="39150" numCol="1" anchor="t" anchorCtr="0" compatLnSpc="1">
            <a:prstTxWarp prst="textNoShape">
              <a:avLst/>
            </a:prstTxWarp>
          </a:bodyPr>
          <a:lstStyle>
            <a:lvl1pPr defTabSz="781871"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9" y="3"/>
            <a:ext cx="30495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297" tIns="39150" rIns="78297" bIns="39150" numCol="1" anchor="t" anchorCtr="0" compatLnSpc="1">
            <a:prstTxWarp prst="textNoShape">
              <a:avLst/>
            </a:prstTxWarp>
          </a:bodyPr>
          <a:lstStyle>
            <a:lvl1pPr algn="r" defTabSz="781871"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890250"/>
            <a:ext cx="3049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297" tIns="39150" rIns="78297" bIns="39150" numCol="1" anchor="b" anchorCtr="0" compatLnSpc="1">
            <a:prstTxWarp prst="textNoShape">
              <a:avLst/>
            </a:prstTxWarp>
          </a:bodyPr>
          <a:lstStyle>
            <a:lvl1pPr defTabSz="781871"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9" y="10890250"/>
            <a:ext cx="30495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297" tIns="39150" rIns="78297" bIns="39150" numCol="1" anchor="b" anchorCtr="0" compatLnSpc="1">
            <a:prstTxWarp prst="textNoShape">
              <a:avLst/>
            </a:prstTxWarp>
          </a:bodyPr>
          <a:lstStyle>
            <a:lvl1pPr algn="r" defTabSz="781050">
              <a:defRPr sz="900" smtClean="0"/>
            </a:lvl1pPr>
          </a:lstStyle>
          <a:p>
            <a:pPr>
              <a:defRPr/>
            </a:pPr>
            <a:fld id="{F153375A-2038-4292-BBD0-A9787172BACA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2448601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3038475" cy="576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44" y="4"/>
            <a:ext cx="3038475" cy="576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32D2B-74AA-4918-BE8A-8B8CE477BDC9}" type="datetimeFigureOut">
              <a:rPr lang="es-MX" smtClean="0"/>
              <a:t>17/10/2016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93688" y="1436688"/>
            <a:ext cx="6423025" cy="3878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5529265"/>
            <a:ext cx="5607050" cy="4524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6" y="10914065"/>
            <a:ext cx="3038475" cy="5762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44" y="10914065"/>
            <a:ext cx="3038475" cy="5762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F708B-FB53-4C55-9FC2-B695815D3F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4727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22339" y="2308227"/>
            <a:ext cx="10461625" cy="15922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46264" y="4210050"/>
            <a:ext cx="8613775" cy="18986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839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5952" y="1733550"/>
            <a:ext cx="11074400" cy="490378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484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921751" y="296863"/>
            <a:ext cx="2768600" cy="634047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5950" y="296863"/>
            <a:ext cx="8153399" cy="63404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207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5952" y="1733550"/>
            <a:ext cx="11074400" cy="49037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7423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550" y="4773614"/>
            <a:ext cx="10461625" cy="14763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71550" y="3149602"/>
            <a:ext cx="10461625" cy="16240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52269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15950" y="1733550"/>
            <a:ext cx="5461000" cy="490378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229350" y="1733550"/>
            <a:ext cx="5461000" cy="490378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9265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5950" y="1663702"/>
            <a:ext cx="5437188" cy="692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5950" y="2355851"/>
            <a:ext cx="5437188" cy="42814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251577" y="1663702"/>
            <a:ext cx="5438774" cy="692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251577" y="2355851"/>
            <a:ext cx="5438774" cy="42814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2688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435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845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3" y="295276"/>
            <a:ext cx="4048125" cy="12588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11715" y="295276"/>
            <a:ext cx="6878637" cy="63420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15953" y="1554165"/>
            <a:ext cx="4048125" cy="508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897564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11414" y="5200652"/>
            <a:ext cx="7385050" cy="61436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411414" y="663575"/>
            <a:ext cx="7385050" cy="445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411414" y="5815016"/>
            <a:ext cx="7385050" cy="8715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22543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0 Imagen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146050"/>
            <a:ext cx="1057275" cy="331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Text Box 20"/>
          <p:cNvSpPr txBox="1">
            <a:spLocks noChangeArrowheads="1"/>
          </p:cNvSpPr>
          <p:nvPr/>
        </p:nvSpPr>
        <p:spPr bwMode="auto">
          <a:xfrm>
            <a:off x="10814050" y="-66675"/>
            <a:ext cx="1228725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>
            <a:spAutoFit/>
          </a:bodyPr>
          <a:lstStyle>
            <a:lvl1pPr defTabSz="968375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s-ES_tradnl" sz="900" b="1" dirty="0" smtClean="0"/>
              <a:t>SIS-SS-CAPF-P</a:t>
            </a:r>
            <a:endParaRPr lang="es-ES_tradnl" b="1" dirty="0" smtClean="0"/>
          </a:p>
        </p:txBody>
      </p:sp>
      <p:sp>
        <p:nvSpPr>
          <p:cNvPr id="1027" name="Line 21"/>
          <p:cNvSpPr>
            <a:spLocks noChangeShapeType="1"/>
          </p:cNvSpPr>
          <p:nvPr/>
        </p:nvSpPr>
        <p:spPr bwMode="auto">
          <a:xfrm flipH="1">
            <a:off x="104774" y="475177"/>
            <a:ext cx="120681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028" name="Rectangle 25"/>
          <p:cNvSpPr>
            <a:spLocks noChangeArrowheads="1"/>
          </p:cNvSpPr>
          <p:nvPr/>
        </p:nvSpPr>
        <p:spPr bwMode="auto">
          <a:xfrm>
            <a:off x="95251" y="114300"/>
            <a:ext cx="12077699" cy="714117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s-MX" altLang="es-MX" smtClean="0"/>
          </a:p>
        </p:txBody>
      </p:sp>
      <p:sp>
        <p:nvSpPr>
          <p:cNvPr id="1029" name="Rectangle 36"/>
          <p:cNvSpPr>
            <a:spLocks noChangeArrowheads="1"/>
          </p:cNvSpPr>
          <p:nvPr userDrawn="1"/>
        </p:nvSpPr>
        <p:spPr bwMode="auto">
          <a:xfrm>
            <a:off x="1320800" y="114300"/>
            <a:ext cx="8928101" cy="351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 anchor="ctr"/>
          <a:lstStyle>
            <a:lvl1pPr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s-MX" sz="1100" b="1" dirty="0" smtClean="0">
                <a:solidFill>
                  <a:schemeClr val="tx2"/>
                </a:solidFill>
              </a:rPr>
              <a:t>H O J A   D I A R I A   D E   C O</a:t>
            </a:r>
            <a:r>
              <a:rPr lang="en-US" altLang="es-MX" sz="1100" b="1" baseline="0" dirty="0" smtClean="0">
                <a:solidFill>
                  <a:schemeClr val="tx2"/>
                </a:solidFill>
              </a:rPr>
              <a:t> N S U L T A S   Y</a:t>
            </a:r>
            <a:r>
              <a:rPr lang="en-US" altLang="es-MX" sz="1100" b="1" dirty="0" smtClean="0">
                <a:solidFill>
                  <a:schemeClr val="tx2"/>
                </a:solidFill>
              </a:rPr>
              <a:t>   A T E N C I O N E S   D E   P L A N I F</a:t>
            </a:r>
            <a:r>
              <a:rPr lang="en-US" altLang="es-MX" sz="1100" b="1" baseline="0" dirty="0" smtClean="0">
                <a:solidFill>
                  <a:schemeClr val="tx2"/>
                </a:solidFill>
              </a:rPr>
              <a:t> I C A C I Ó N   F A M I L I A R</a:t>
            </a:r>
            <a:endParaRPr lang="en-US" altLang="es-MX" sz="1100" b="1" dirty="0" smtClean="0">
              <a:solidFill>
                <a:schemeClr val="tx2"/>
              </a:solidFill>
            </a:endParaRPr>
          </a:p>
        </p:txBody>
      </p:sp>
      <p:grpSp>
        <p:nvGrpSpPr>
          <p:cNvPr id="1030" name="Group 44"/>
          <p:cNvGrpSpPr>
            <a:grpSpLocks/>
          </p:cNvGrpSpPr>
          <p:nvPr userDrawn="1"/>
        </p:nvGrpSpPr>
        <p:grpSpPr bwMode="auto">
          <a:xfrm>
            <a:off x="9966325" y="176213"/>
            <a:ext cx="2012950" cy="333488"/>
            <a:chOff x="3368" y="354"/>
            <a:chExt cx="1268" cy="323"/>
          </a:xfrm>
        </p:grpSpPr>
        <p:sp>
          <p:nvSpPr>
            <p:cNvPr id="1032" name="Text Box 45"/>
            <p:cNvSpPr txBox="1">
              <a:spLocks noChangeArrowheads="1"/>
            </p:cNvSpPr>
            <p:nvPr userDrawn="1"/>
          </p:nvSpPr>
          <p:spPr bwMode="auto">
            <a:xfrm>
              <a:off x="3368" y="369"/>
              <a:ext cx="400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548" tIns="51274" rIns="102548" bIns="51274">
              <a:spAutoFit/>
            </a:bodyPr>
            <a:lstStyle>
              <a:lvl1pPr defTabSz="968375">
                <a:defRPr sz="1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8375">
                <a:defRPr sz="1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s-ES_tradnl" sz="800" b="1" dirty="0" smtClean="0"/>
                <a:t>FECHA:</a:t>
              </a:r>
              <a:endParaRPr lang="es-ES_tradnl" sz="1100" b="1" dirty="0" smtClean="0"/>
            </a:p>
          </p:txBody>
        </p:sp>
        <p:sp>
          <p:nvSpPr>
            <p:cNvPr id="1033" name="Text Box 46"/>
            <p:cNvSpPr txBox="1">
              <a:spLocks noChangeArrowheads="1"/>
            </p:cNvSpPr>
            <p:nvPr userDrawn="1"/>
          </p:nvSpPr>
          <p:spPr bwMode="auto">
            <a:xfrm>
              <a:off x="3706" y="487"/>
              <a:ext cx="93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548" tIns="51274" rIns="102548" bIns="51274">
              <a:spAutoFit/>
            </a:bodyPr>
            <a:lstStyle>
              <a:lvl1pPr defTabSz="968375">
                <a:defRPr sz="1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8375">
                <a:defRPr sz="1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s-ES_tradnl" sz="600" b="1" dirty="0" smtClean="0"/>
                <a:t>     DÍA                 MES              AÑO</a:t>
              </a:r>
              <a:endParaRPr lang="es-ES_tradnl" sz="600" dirty="0" smtClean="0">
                <a:latin typeface="Times New Roman" pitchFamily="18" charset="0"/>
              </a:endParaRPr>
            </a:p>
          </p:txBody>
        </p:sp>
        <p:grpSp>
          <p:nvGrpSpPr>
            <p:cNvPr id="1034" name="Group 47"/>
            <p:cNvGrpSpPr>
              <a:grpSpLocks/>
            </p:cNvGrpSpPr>
            <p:nvPr userDrawn="1"/>
          </p:nvGrpSpPr>
          <p:grpSpPr bwMode="auto">
            <a:xfrm>
              <a:off x="3702" y="354"/>
              <a:ext cx="931" cy="162"/>
              <a:chOff x="3702" y="360"/>
              <a:chExt cx="931" cy="162"/>
            </a:xfrm>
          </p:grpSpPr>
          <p:sp>
            <p:nvSpPr>
              <p:cNvPr id="1035" name="Rectangle 48"/>
              <p:cNvSpPr>
                <a:spLocks noChangeArrowheads="1"/>
              </p:cNvSpPr>
              <p:nvPr userDrawn="1"/>
            </p:nvSpPr>
            <p:spPr bwMode="auto">
              <a:xfrm>
                <a:off x="3702" y="360"/>
                <a:ext cx="931" cy="16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02548" tIns="51274" rIns="102548" bIns="51274">
                <a:spAutoFit/>
              </a:bodyPr>
              <a:lstStyle>
                <a:lvl1pPr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s-MX" altLang="es-MX" smtClean="0"/>
              </a:p>
            </p:txBody>
          </p:sp>
          <p:sp>
            <p:nvSpPr>
              <p:cNvPr id="1036" name="Line 49"/>
              <p:cNvSpPr>
                <a:spLocks noChangeShapeType="1"/>
              </p:cNvSpPr>
              <p:nvPr userDrawn="1"/>
            </p:nvSpPr>
            <p:spPr bwMode="auto">
              <a:xfrm flipV="1">
                <a:off x="4325" y="363"/>
                <a:ext cx="0" cy="15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102548" tIns="51274" rIns="102548" bIns="51274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037" name="Line 50"/>
              <p:cNvSpPr>
                <a:spLocks noChangeShapeType="1"/>
              </p:cNvSpPr>
              <p:nvPr userDrawn="1"/>
            </p:nvSpPr>
            <p:spPr bwMode="auto">
              <a:xfrm flipV="1">
                <a:off x="4016" y="363"/>
                <a:ext cx="0" cy="1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102548" tIns="51274" rIns="102548" bIns="51274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038" name="Line 51"/>
              <p:cNvSpPr>
                <a:spLocks noChangeShapeType="1"/>
              </p:cNvSpPr>
              <p:nvPr userDrawn="1"/>
            </p:nvSpPr>
            <p:spPr bwMode="auto">
              <a:xfrm>
                <a:off x="3861" y="447"/>
                <a:ext cx="0" cy="6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039" name="Line 52"/>
              <p:cNvSpPr>
                <a:spLocks noChangeShapeType="1"/>
              </p:cNvSpPr>
              <p:nvPr userDrawn="1"/>
            </p:nvSpPr>
            <p:spPr bwMode="auto">
              <a:xfrm>
                <a:off x="4477" y="442"/>
                <a:ext cx="0" cy="6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040" name="Line 53"/>
              <p:cNvSpPr>
                <a:spLocks noChangeShapeType="1"/>
              </p:cNvSpPr>
              <p:nvPr userDrawn="1"/>
            </p:nvSpPr>
            <p:spPr bwMode="auto">
              <a:xfrm>
                <a:off x="4171" y="445"/>
                <a:ext cx="0" cy="6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</p:grpSp>
      <p:sp>
        <p:nvSpPr>
          <p:cNvPr id="17" name="Text Box 381"/>
          <p:cNvSpPr txBox="1">
            <a:spLocks noChangeArrowheads="1"/>
          </p:cNvSpPr>
          <p:nvPr userDrawn="1"/>
        </p:nvSpPr>
        <p:spPr bwMode="auto">
          <a:xfrm>
            <a:off x="10972021" y="7246333"/>
            <a:ext cx="1200929" cy="23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/>
          <a:lstStyle>
            <a:lvl1pPr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s-ES_tradnl" altLang="es-MX" sz="900" b="1" dirty="0" smtClean="0"/>
              <a:t>SIS-2017</a:t>
            </a:r>
            <a:endParaRPr lang="es-ES_tradnl" altLang="es-MX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2pPr>
      <a:lvl3pPr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3pPr>
      <a:lvl4pPr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4pPr>
      <a:lvl5pPr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5pPr>
      <a:lvl6pPr marL="457200"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6pPr>
      <a:lvl7pPr marL="914400"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7pPr>
      <a:lvl8pPr marL="1371600"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8pPr>
      <a:lvl9pPr marL="1828800"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9pPr>
    </p:titleStyle>
    <p:bodyStyle>
      <a:lvl1pPr marL="363538" indent="-363538" algn="l" defTabSz="968375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87400" indent="-303213" algn="l" defTabSz="968375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09675" indent="-241300" algn="l" defTabSz="968375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93863" indent="-241300" algn="l" defTabSz="968375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780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352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924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496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0068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ectángulo 128"/>
          <p:cNvSpPr/>
          <p:nvPr/>
        </p:nvSpPr>
        <p:spPr bwMode="auto">
          <a:xfrm>
            <a:off x="3818803" y="3108966"/>
            <a:ext cx="324000" cy="936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cxnSp>
        <p:nvCxnSpPr>
          <p:cNvPr id="375" name="Conector recto 374"/>
          <p:cNvCxnSpPr/>
          <p:nvPr/>
        </p:nvCxnSpPr>
        <p:spPr bwMode="auto">
          <a:xfrm>
            <a:off x="4146827" y="6729577"/>
            <a:ext cx="304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7" name="Conector recto 376"/>
          <p:cNvCxnSpPr/>
          <p:nvPr/>
        </p:nvCxnSpPr>
        <p:spPr bwMode="auto">
          <a:xfrm>
            <a:off x="4146827" y="4313921"/>
            <a:ext cx="304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8" name="Conector recto 377"/>
          <p:cNvCxnSpPr/>
          <p:nvPr/>
        </p:nvCxnSpPr>
        <p:spPr bwMode="auto">
          <a:xfrm>
            <a:off x="4146827" y="5928623"/>
            <a:ext cx="304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7" name="Conector recto 386"/>
          <p:cNvCxnSpPr/>
          <p:nvPr/>
        </p:nvCxnSpPr>
        <p:spPr bwMode="auto">
          <a:xfrm>
            <a:off x="4146827" y="3482968"/>
            <a:ext cx="304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0" name="Conector recto 419"/>
          <p:cNvCxnSpPr/>
          <p:nvPr/>
        </p:nvCxnSpPr>
        <p:spPr bwMode="auto">
          <a:xfrm>
            <a:off x="4146827" y="5118916"/>
            <a:ext cx="304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6" name="Conector recto 375"/>
          <p:cNvCxnSpPr/>
          <p:nvPr/>
        </p:nvCxnSpPr>
        <p:spPr bwMode="auto">
          <a:xfrm>
            <a:off x="4146827" y="3756018"/>
            <a:ext cx="304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8" name="Conector recto 417"/>
          <p:cNvCxnSpPr/>
          <p:nvPr/>
        </p:nvCxnSpPr>
        <p:spPr bwMode="auto">
          <a:xfrm>
            <a:off x="4146827" y="4586971"/>
            <a:ext cx="304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1" name="Conector recto 420"/>
          <p:cNvCxnSpPr/>
          <p:nvPr/>
        </p:nvCxnSpPr>
        <p:spPr bwMode="auto">
          <a:xfrm>
            <a:off x="4146827" y="5401490"/>
            <a:ext cx="304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3" name="Conector recto 422"/>
          <p:cNvCxnSpPr/>
          <p:nvPr/>
        </p:nvCxnSpPr>
        <p:spPr bwMode="auto">
          <a:xfrm>
            <a:off x="4146827" y="6208816"/>
            <a:ext cx="304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5" name="Conector recto 424"/>
          <p:cNvCxnSpPr/>
          <p:nvPr/>
        </p:nvCxnSpPr>
        <p:spPr bwMode="auto">
          <a:xfrm>
            <a:off x="4146827" y="7005008"/>
            <a:ext cx="304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4" name="Rectángulo 373"/>
          <p:cNvSpPr/>
          <p:nvPr/>
        </p:nvSpPr>
        <p:spPr bwMode="auto">
          <a:xfrm>
            <a:off x="4322157" y="6731001"/>
            <a:ext cx="180000" cy="507758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79" name="Rectángulo 378"/>
          <p:cNvSpPr/>
          <p:nvPr/>
        </p:nvSpPr>
        <p:spPr bwMode="auto">
          <a:xfrm>
            <a:off x="4322157" y="5929315"/>
            <a:ext cx="180000" cy="540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80" name="Rectángulo 379"/>
          <p:cNvSpPr/>
          <p:nvPr/>
        </p:nvSpPr>
        <p:spPr bwMode="auto">
          <a:xfrm>
            <a:off x="4317395" y="5122863"/>
            <a:ext cx="180000" cy="540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81" name="Rectángulo 380"/>
          <p:cNvSpPr/>
          <p:nvPr/>
        </p:nvSpPr>
        <p:spPr bwMode="auto">
          <a:xfrm>
            <a:off x="4322157" y="4316418"/>
            <a:ext cx="180000" cy="5328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82" name="Rectángulo 381"/>
          <p:cNvSpPr/>
          <p:nvPr/>
        </p:nvSpPr>
        <p:spPr bwMode="auto">
          <a:xfrm>
            <a:off x="4322157" y="3490894"/>
            <a:ext cx="169200" cy="540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61" name="Rectángulo 260"/>
          <p:cNvSpPr/>
          <p:nvPr/>
        </p:nvSpPr>
        <p:spPr bwMode="auto">
          <a:xfrm>
            <a:off x="4877455" y="3113724"/>
            <a:ext cx="162000" cy="864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120" name="Text Box 365"/>
          <p:cNvSpPr txBox="1">
            <a:spLocks noChangeArrowheads="1"/>
          </p:cNvSpPr>
          <p:nvPr/>
        </p:nvSpPr>
        <p:spPr bwMode="auto">
          <a:xfrm rot="16200000" flipH="1">
            <a:off x="8766411" y="-205151"/>
            <a:ext cx="1842819" cy="4945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/>
          <a:lstStyle>
            <a:lvl1pPr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500"/>
              </a:lnSpc>
              <a:spcBef>
                <a:spcPts val="300"/>
              </a:spcBef>
              <a:spcAft>
                <a:spcPts val="700"/>
              </a:spcAft>
            </a:pPr>
            <a:r>
              <a:rPr lang="es-MX" altLang="es-MX" sz="700" b="1" dirty="0" smtClean="0"/>
              <a:t>PRIMERA </a:t>
            </a:r>
            <a:r>
              <a:rPr lang="es-MX" altLang="es-MX" sz="700" b="1" dirty="0"/>
              <a:t>VEZ EN EL AÑO</a:t>
            </a:r>
          </a:p>
          <a:p>
            <a:pPr>
              <a:lnSpc>
                <a:spcPts val="500"/>
              </a:lnSpc>
              <a:spcBef>
                <a:spcPts val="400"/>
              </a:spcBef>
              <a:spcAft>
                <a:spcPts val="500"/>
              </a:spcAft>
            </a:pPr>
            <a:r>
              <a:rPr lang="es-MX" altLang="es-MX" sz="700" b="1" dirty="0" smtClean="0"/>
              <a:t>ORAL</a:t>
            </a:r>
          </a:p>
          <a:p>
            <a:pPr>
              <a:lnSpc>
                <a:spcPts val="500"/>
              </a:lnSpc>
              <a:spcBef>
                <a:spcPts val="600"/>
              </a:spcBef>
              <a:spcAft>
                <a:spcPts val="700"/>
              </a:spcAft>
            </a:pPr>
            <a:r>
              <a:rPr lang="es-MX" altLang="es-MX" sz="700" b="1" dirty="0" smtClean="0"/>
              <a:t>INYECTABLE MENSUAL</a:t>
            </a:r>
          </a:p>
          <a:p>
            <a:pPr>
              <a:lnSpc>
                <a:spcPts val="500"/>
              </a:lnSpc>
              <a:spcBef>
                <a:spcPts val="600"/>
              </a:spcBef>
              <a:spcAft>
                <a:spcPts val="700"/>
              </a:spcAft>
            </a:pPr>
            <a:r>
              <a:rPr lang="es-MX" altLang="es-MX" sz="700" b="1" dirty="0" smtClean="0"/>
              <a:t>INYECTABLE BIMESTRAL</a:t>
            </a:r>
          </a:p>
          <a:p>
            <a:pPr>
              <a:lnSpc>
                <a:spcPts val="500"/>
              </a:lnSpc>
              <a:spcBef>
                <a:spcPts val="700"/>
              </a:spcBef>
              <a:spcAft>
                <a:spcPts val="700"/>
              </a:spcAft>
            </a:pPr>
            <a:r>
              <a:rPr lang="es-MX" altLang="es-MX" sz="700" b="1" dirty="0" smtClean="0"/>
              <a:t>IMPLANTE SUBDÉRMICO</a:t>
            </a:r>
          </a:p>
          <a:p>
            <a:pPr>
              <a:lnSpc>
                <a:spcPts val="500"/>
              </a:lnSpc>
              <a:spcBef>
                <a:spcPts val="600"/>
              </a:spcBef>
              <a:spcAft>
                <a:spcPts val="700"/>
              </a:spcAft>
            </a:pPr>
            <a:r>
              <a:rPr lang="es-MX" altLang="es-MX" sz="700" b="1" dirty="0" smtClean="0"/>
              <a:t>PARCHE DÉRMICO</a:t>
            </a:r>
          </a:p>
          <a:p>
            <a:pPr>
              <a:lnSpc>
                <a:spcPts val="500"/>
              </a:lnSpc>
              <a:spcBef>
                <a:spcPts val="600"/>
              </a:spcBef>
              <a:spcAft>
                <a:spcPts val="700"/>
              </a:spcAft>
            </a:pPr>
            <a:r>
              <a:rPr lang="es-MX" altLang="es-MX" sz="700" b="1" dirty="0" smtClean="0"/>
              <a:t>DIU</a:t>
            </a:r>
          </a:p>
          <a:p>
            <a:pPr>
              <a:lnSpc>
                <a:spcPts val="500"/>
              </a:lnSpc>
              <a:spcBef>
                <a:spcPts val="600"/>
              </a:spcBef>
              <a:spcAft>
                <a:spcPts val="700"/>
              </a:spcAft>
            </a:pPr>
            <a:r>
              <a:rPr lang="es-MX" altLang="es-MX" sz="700" b="1" dirty="0" smtClean="0"/>
              <a:t>DIU MEDICADO</a:t>
            </a:r>
          </a:p>
          <a:p>
            <a:pPr>
              <a:lnSpc>
                <a:spcPts val="500"/>
              </a:lnSpc>
              <a:spcBef>
                <a:spcPts val="600"/>
              </a:spcBef>
              <a:spcAft>
                <a:spcPts val="700"/>
              </a:spcAft>
            </a:pPr>
            <a:r>
              <a:rPr lang="es-MX" altLang="es-MX" sz="700" b="1" dirty="0" smtClean="0"/>
              <a:t>QUIRÚRGICO</a:t>
            </a:r>
          </a:p>
          <a:p>
            <a:pPr>
              <a:lnSpc>
                <a:spcPts val="500"/>
              </a:lnSpc>
              <a:spcBef>
                <a:spcPts val="600"/>
              </a:spcBef>
              <a:spcAft>
                <a:spcPts val="700"/>
              </a:spcAft>
            </a:pPr>
            <a:r>
              <a:rPr lang="es-MX" altLang="es-MX" sz="700" b="1" dirty="0" smtClean="0"/>
              <a:t>PRESERVATIVO</a:t>
            </a:r>
          </a:p>
          <a:p>
            <a:pPr>
              <a:lnSpc>
                <a:spcPts val="500"/>
              </a:lnSpc>
              <a:spcBef>
                <a:spcPts val="600"/>
              </a:spcBef>
              <a:spcAft>
                <a:spcPts val="700"/>
              </a:spcAft>
            </a:pPr>
            <a:r>
              <a:rPr lang="es-MX" altLang="es-MX" sz="700" b="1" dirty="0" smtClean="0"/>
              <a:t>PRESERVATIVO FEMENINO</a:t>
            </a:r>
          </a:p>
          <a:p>
            <a:pPr>
              <a:lnSpc>
                <a:spcPts val="500"/>
              </a:lnSpc>
              <a:spcBef>
                <a:spcPts val="600"/>
              </a:spcBef>
              <a:spcAft>
                <a:spcPts val="700"/>
              </a:spcAft>
            </a:pPr>
            <a:r>
              <a:rPr lang="es-MX" altLang="es-MX" sz="700" b="1" dirty="0" smtClean="0"/>
              <a:t>OTRO MÉTODO</a:t>
            </a:r>
          </a:p>
          <a:p>
            <a:pPr>
              <a:lnSpc>
                <a:spcPts val="500"/>
              </a:lnSpc>
              <a:spcBef>
                <a:spcPts val="800"/>
              </a:spcBef>
              <a:spcAft>
                <a:spcPts val="700"/>
              </a:spcAft>
            </a:pPr>
            <a:r>
              <a:rPr lang="es-MX" altLang="es-MX" sz="700" b="1" dirty="0"/>
              <a:t>ORIENTACIÓN – CONSEJERÍA</a:t>
            </a:r>
          </a:p>
          <a:p>
            <a:pPr>
              <a:lnSpc>
                <a:spcPts val="600"/>
              </a:lnSpc>
              <a:spcBef>
                <a:spcPts val="400"/>
              </a:spcBef>
              <a:spcAft>
                <a:spcPts val="700"/>
              </a:spcAft>
            </a:pPr>
            <a:r>
              <a:rPr lang="es-MX" altLang="es-MX" sz="700" b="1" dirty="0" smtClean="0"/>
              <a:t>ANTICONCEPCIÓN DE      EMERGENCIA</a:t>
            </a:r>
          </a:p>
          <a:p>
            <a:pPr>
              <a:lnSpc>
                <a:spcPts val="500"/>
              </a:lnSpc>
              <a:spcBef>
                <a:spcPts val="600"/>
              </a:spcBef>
              <a:spcAft>
                <a:spcPts val="700"/>
              </a:spcAft>
            </a:pPr>
            <a:r>
              <a:rPr lang="es-MX" altLang="es-MX" sz="700" b="1" dirty="0" smtClean="0"/>
              <a:t>VASECTOMÍA SIN BISTURÍ</a:t>
            </a:r>
          </a:p>
          <a:p>
            <a:pPr>
              <a:lnSpc>
                <a:spcPts val="600"/>
              </a:lnSpc>
              <a:spcBef>
                <a:spcPts val="600"/>
              </a:spcBef>
              <a:spcAft>
                <a:spcPts val="700"/>
              </a:spcAft>
            </a:pPr>
            <a:r>
              <a:rPr lang="es-MX" altLang="es-MX" sz="700" b="1" dirty="0"/>
              <a:t>ALTA CON AZOOSPERMIA POR VASECTOMÍA SIN BISTURÍ</a:t>
            </a:r>
            <a:endParaRPr lang="es-MX" altLang="es-MX" sz="700" b="1" dirty="0" smtClean="0"/>
          </a:p>
          <a:p>
            <a:pPr>
              <a:lnSpc>
                <a:spcPts val="600"/>
              </a:lnSpc>
              <a:spcBef>
                <a:spcPts val="600"/>
              </a:spcBef>
              <a:spcAft>
                <a:spcPts val="700"/>
              </a:spcAft>
            </a:pPr>
            <a:r>
              <a:rPr lang="es-MX" altLang="es-MX" sz="700" b="1" dirty="0"/>
              <a:t>CONSULTA INTEGRADA </a:t>
            </a:r>
            <a:r>
              <a:rPr lang="es-MX" altLang="es-MX" sz="700" b="1" dirty="0" smtClean="0"/>
              <a:t>DE                LÍNEA DE VIDA</a:t>
            </a:r>
          </a:p>
          <a:p>
            <a:pPr>
              <a:lnSpc>
                <a:spcPts val="500"/>
              </a:lnSpc>
              <a:spcBef>
                <a:spcPts val="600"/>
              </a:spcBef>
              <a:spcAft>
                <a:spcPts val="700"/>
              </a:spcAft>
            </a:pPr>
            <a:r>
              <a:rPr lang="es-MX" altLang="es-MX" sz="700" b="1" dirty="0"/>
              <a:t>PRESENTA </a:t>
            </a:r>
            <a:r>
              <a:rPr lang="es-MX" altLang="es-MX" sz="700" b="1" dirty="0" smtClean="0"/>
              <a:t>CARTILLA</a:t>
            </a:r>
          </a:p>
          <a:p>
            <a:pPr>
              <a:lnSpc>
                <a:spcPts val="500"/>
              </a:lnSpc>
              <a:spcBef>
                <a:spcPts val="600"/>
              </a:spcBef>
              <a:spcAft>
                <a:spcPts val="700"/>
              </a:spcAft>
            </a:pPr>
            <a:r>
              <a:rPr lang="es-MX" altLang="es-MX" sz="700" b="1" dirty="0" smtClean="0"/>
              <a:t>REFERIDO</a:t>
            </a:r>
          </a:p>
          <a:p>
            <a:pPr>
              <a:lnSpc>
                <a:spcPts val="500"/>
              </a:lnSpc>
              <a:spcBef>
                <a:spcPts val="600"/>
              </a:spcBef>
              <a:spcAft>
                <a:spcPts val="700"/>
              </a:spcAft>
            </a:pPr>
            <a:r>
              <a:rPr lang="es-MX" altLang="es-MX" sz="700" b="1" dirty="0" smtClean="0"/>
              <a:t>CONTRAREFERIDO</a:t>
            </a:r>
          </a:p>
          <a:p>
            <a:pPr>
              <a:lnSpc>
                <a:spcPts val="500"/>
              </a:lnSpc>
              <a:spcBef>
                <a:spcPts val="600"/>
              </a:spcBef>
              <a:spcAft>
                <a:spcPts val="700"/>
              </a:spcAft>
            </a:pPr>
            <a:r>
              <a:rPr lang="es-MX" altLang="es-MX" sz="700" b="1" dirty="0"/>
              <a:t>UNIDAD CONSULTANTE TM</a:t>
            </a:r>
          </a:p>
        </p:txBody>
      </p:sp>
      <p:sp>
        <p:nvSpPr>
          <p:cNvPr id="3076" name="Text Box 93"/>
          <p:cNvSpPr txBox="1">
            <a:spLocks noChangeArrowheads="1"/>
          </p:cNvSpPr>
          <p:nvPr/>
        </p:nvSpPr>
        <p:spPr bwMode="auto">
          <a:xfrm rot="16200000" flipH="1">
            <a:off x="2648768" y="1093975"/>
            <a:ext cx="1861816" cy="2319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/>
          <a:lstStyle>
            <a:lvl1pPr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r>
              <a:rPr lang="es-ES_tradnl" altLang="es-MX" sz="700" b="1" dirty="0" smtClean="0"/>
              <a:t>FECHA DE NACIMIENTO</a:t>
            </a:r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r>
              <a:rPr lang="es-ES_tradnl" altLang="es-MX" sz="700" b="1" dirty="0" smtClean="0"/>
              <a:t>EDAD</a:t>
            </a: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 smtClean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r>
              <a:rPr lang="es-ES_tradnl" altLang="es-MX" sz="700" b="1" dirty="0" smtClean="0"/>
              <a:t>CLAVE DE LA EDAD</a:t>
            </a:r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r>
              <a:rPr lang="es-ES_tradnl" altLang="es-MX" sz="700" b="1" dirty="0"/>
              <a:t>SEXO</a:t>
            </a:r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r>
              <a:rPr lang="es-ES_tradnl" altLang="es-MX" sz="700" b="1" dirty="0"/>
              <a:t>INDÍGENA</a:t>
            </a:r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 smtClean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r>
              <a:rPr lang="es-ES_tradnl" altLang="es-MX" sz="700" b="1" dirty="0" smtClean="0"/>
              <a:t>SEGURO POPULAR</a:t>
            </a:r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r>
              <a:rPr lang="es-ES_tradnl" altLang="es-MX" sz="700" b="1" dirty="0" smtClean="0"/>
              <a:t>PROSPERA</a:t>
            </a:r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r>
              <a:rPr lang="es-ES_tradnl" altLang="es-MX" sz="700" b="1" dirty="0" smtClean="0"/>
              <a:t>DERECHOHABIENCIA</a:t>
            </a:r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0"/>
              </a:spcAft>
            </a:pPr>
            <a:r>
              <a:rPr lang="es-ES_tradnl" altLang="es-MX" sz="700" b="1" dirty="0" smtClean="0"/>
              <a:t>MEDICIONES </a:t>
            </a:r>
            <a:r>
              <a:rPr lang="es-ES_tradnl" altLang="es-MX" sz="700" b="1" dirty="0"/>
              <a:t>PESO/TALLA</a:t>
            </a:r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 smtClean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/>
          </a:p>
          <a:p>
            <a:pPr>
              <a:lnSpc>
                <a:spcPts val="500"/>
              </a:lnSpc>
              <a:spcBef>
                <a:spcPts val="0"/>
              </a:spcBef>
              <a:spcAft>
                <a:spcPts val="200"/>
              </a:spcAft>
            </a:pPr>
            <a:r>
              <a:rPr lang="es-ES_tradnl" altLang="es-MX" sz="700" b="1" dirty="0"/>
              <a:t>DIFICULTAD PARA (DISCAPACIDAD)</a:t>
            </a:r>
          </a:p>
          <a:p>
            <a:pPr>
              <a:lnSpc>
                <a:spcPts val="50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 smtClean="0"/>
          </a:p>
          <a:p>
            <a:pPr>
              <a:lnSpc>
                <a:spcPts val="500"/>
              </a:lnSpc>
              <a:spcBef>
                <a:spcPts val="0"/>
              </a:spcBef>
              <a:spcAft>
                <a:spcPts val="200"/>
              </a:spcAft>
            </a:pPr>
            <a:r>
              <a:rPr lang="es-ES_tradnl" altLang="es-MX" sz="700" b="1" dirty="0" smtClean="0"/>
              <a:t>MIGRANTE</a:t>
            </a:r>
          </a:p>
          <a:p>
            <a:pPr>
              <a:lnSpc>
                <a:spcPts val="50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/>
          </a:p>
          <a:p>
            <a:pPr>
              <a:lnSpc>
                <a:spcPts val="500"/>
              </a:lnSpc>
              <a:spcBef>
                <a:spcPts val="0"/>
              </a:spcBef>
              <a:spcAft>
                <a:spcPts val="200"/>
              </a:spcAft>
            </a:pPr>
            <a:r>
              <a:rPr lang="es-ES_tradnl" altLang="es-MX" sz="700" b="1" dirty="0"/>
              <a:t>RELACIÓN TEMPORAL POR </a:t>
            </a:r>
            <a:r>
              <a:rPr lang="es-ES_tradnl" altLang="es-MX" sz="700" b="1" dirty="0" smtClean="0"/>
              <a:t>MOTIVO</a:t>
            </a:r>
            <a:endParaRPr lang="es-ES_tradnl" altLang="es-MX" sz="700" b="1" dirty="0"/>
          </a:p>
        </p:txBody>
      </p:sp>
      <p:sp>
        <p:nvSpPr>
          <p:cNvPr id="122" name="Text Box 368"/>
          <p:cNvSpPr txBox="1">
            <a:spLocks noChangeArrowheads="1"/>
          </p:cNvSpPr>
          <p:nvPr/>
        </p:nvSpPr>
        <p:spPr bwMode="auto">
          <a:xfrm>
            <a:off x="2727815" y="3049086"/>
            <a:ext cx="2071335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 smtClean="0"/>
              <a:t>1     2                          3                  4           </a:t>
            </a:r>
            <a:r>
              <a:rPr lang="es-ES_tradnl" altLang="es-MX" sz="600" b="1" dirty="0" smtClean="0"/>
              <a:t>RT</a:t>
            </a:r>
            <a:endParaRPr lang="es-ES_tradnl" altLang="es-MX" sz="700" b="1" dirty="0"/>
          </a:p>
        </p:txBody>
      </p:sp>
      <p:sp>
        <p:nvSpPr>
          <p:cNvPr id="263" name="Rectángulo 262"/>
          <p:cNvSpPr/>
          <p:nvPr/>
        </p:nvSpPr>
        <p:spPr bwMode="auto">
          <a:xfrm>
            <a:off x="4668885" y="3112657"/>
            <a:ext cx="7488000" cy="864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07" name="Rectángulo 306"/>
          <p:cNvSpPr/>
          <p:nvPr/>
        </p:nvSpPr>
        <p:spPr bwMode="auto">
          <a:xfrm>
            <a:off x="4323421" y="3108962"/>
            <a:ext cx="172800" cy="936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73" name="Text Box 351"/>
          <p:cNvSpPr txBox="1">
            <a:spLocks noChangeArrowheads="1"/>
          </p:cNvSpPr>
          <p:nvPr/>
        </p:nvSpPr>
        <p:spPr bwMode="auto">
          <a:xfrm>
            <a:off x="7367353" y="1594716"/>
            <a:ext cx="2439593" cy="22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 b="1" dirty="0" smtClean="0"/>
              <a:t>MÉTODOS ENTREGADOS</a:t>
            </a:r>
            <a:endParaRPr lang="es-ES_tradnl" altLang="es-MX" sz="1050" dirty="0"/>
          </a:p>
        </p:txBody>
      </p:sp>
      <p:sp>
        <p:nvSpPr>
          <p:cNvPr id="104" name="Line 345"/>
          <p:cNvSpPr>
            <a:spLocks noChangeShapeType="1"/>
          </p:cNvSpPr>
          <p:nvPr/>
        </p:nvSpPr>
        <p:spPr bwMode="auto">
          <a:xfrm>
            <a:off x="7360295" y="1774006"/>
            <a:ext cx="253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91" name="Line 60"/>
          <p:cNvSpPr>
            <a:spLocks noChangeShapeType="1"/>
          </p:cNvSpPr>
          <p:nvPr/>
        </p:nvSpPr>
        <p:spPr bwMode="auto">
          <a:xfrm>
            <a:off x="2934215" y="149768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9" name="Line 58"/>
          <p:cNvSpPr>
            <a:spLocks noChangeShapeType="1"/>
          </p:cNvSpPr>
          <p:nvPr/>
        </p:nvSpPr>
        <p:spPr bwMode="auto">
          <a:xfrm>
            <a:off x="4148911" y="149768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2" name="Line 59"/>
          <p:cNvSpPr>
            <a:spLocks noChangeShapeType="1"/>
          </p:cNvSpPr>
          <p:nvPr/>
        </p:nvSpPr>
        <p:spPr bwMode="auto">
          <a:xfrm>
            <a:off x="4495590" y="149768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" name="CuadroTexto 1"/>
          <p:cNvSpPr txBox="1"/>
          <p:nvPr/>
        </p:nvSpPr>
        <p:spPr>
          <a:xfrm>
            <a:off x="55712" y="800776"/>
            <a:ext cx="45607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4863" indent="-804863"/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TIPO DE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PERSONAL: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.MÉDICO PASANTE,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.MÉDICO GENERAL,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.MÉDICO RESIDENTE,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.MÉDICO ESPECIALISTA,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.PASANTE DE ENFERMERÍA,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.ENFERMERA,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.MÉDICO TRADICIONAL,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.TAPS,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88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.OTROS</a:t>
            </a:r>
          </a:p>
          <a:p>
            <a:pPr marL="447675" indent="-447675"/>
            <a:endParaRPr lang="es-MX" sz="5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47675" indent="-447675"/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SERVICIO: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.CONSULTA GENERAL,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.HOMEOPATÍA,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.SERVICIO AMIGABLE,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.MEDICINA TRADICIONAL,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.CIRUGÍA,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.MEDICINA INTERNA,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.PEDIATRÍA,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.GINECOOBSTETRICIA,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.OFTALMOLOGÍA,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.OTORRINOLARINGOLOGÍA,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.TRAUMATOLOGÍA Y ORTOPEDIA,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.PLANIFICACIÓN FAMILIAR,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.MEDICINA PREVENTIVA,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88.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OTROS</a:t>
            </a:r>
          </a:p>
          <a:p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s-MX"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1" name="Line 338"/>
          <p:cNvSpPr>
            <a:spLocks noChangeShapeType="1"/>
          </p:cNvSpPr>
          <p:nvPr/>
        </p:nvSpPr>
        <p:spPr bwMode="auto">
          <a:xfrm>
            <a:off x="11740916" y="149768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21" name="Line 367"/>
          <p:cNvSpPr>
            <a:spLocks noChangeShapeType="1"/>
          </p:cNvSpPr>
          <p:nvPr/>
        </p:nvSpPr>
        <p:spPr bwMode="auto">
          <a:xfrm flipH="1">
            <a:off x="102289" y="1485474"/>
            <a:ext cx="12060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62" name="Rectángulo 261"/>
          <p:cNvSpPr/>
          <p:nvPr/>
        </p:nvSpPr>
        <p:spPr bwMode="auto">
          <a:xfrm>
            <a:off x="3111921" y="3107893"/>
            <a:ext cx="514800" cy="936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73" name="Line 60"/>
          <p:cNvSpPr>
            <a:spLocks noChangeShapeType="1"/>
          </p:cNvSpPr>
          <p:nvPr/>
        </p:nvSpPr>
        <p:spPr bwMode="auto">
          <a:xfrm>
            <a:off x="3107105" y="149768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60" name="Rectángulo 259"/>
          <p:cNvSpPr/>
          <p:nvPr/>
        </p:nvSpPr>
        <p:spPr bwMode="auto">
          <a:xfrm>
            <a:off x="107672" y="3110547"/>
            <a:ext cx="2635200" cy="936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109" name="Line 339"/>
          <p:cNvSpPr>
            <a:spLocks noChangeShapeType="1"/>
          </p:cNvSpPr>
          <p:nvPr/>
        </p:nvSpPr>
        <p:spPr bwMode="auto">
          <a:xfrm>
            <a:off x="7190453" y="149768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12" name="Text Box 351"/>
          <p:cNvSpPr txBox="1">
            <a:spLocks noChangeArrowheads="1"/>
          </p:cNvSpPr>
          <p:nvPr/>
        </p:nvSpPr>
        <p:spPr bwMode="auto">
          <a:xfrm>
            <a:off x="7377136" y="1460788"/>
            <a:ext cx="2812419" cy="22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 b="1" dirty="0" smtClean="0"/>
              <a:t>P L A N I F I C A C I </a:t>
            </a:r>
            <a:r>
              <a:rPr lang="es-ES_tradnl" altLang="es-MX" sz="800" b="1" dirty="0" err="1" smtClean="0"/>
              <a:t>Ó</a:t>
            </a:r>
            <a:r>
              <a:rPr lang="es-ES_tradnl" altLang="es-MX" sz="800" b="1" dirty="0" smtClean="0"/>
              <a:t> N   F A M I L I A R</a:t>
            </a:r>
            <a:endParaRPr lang="es-ES_tradnl" altLang="es-MX" sz="1050" dirty="0"/>
          </a:p>
        </p:txBody>
      </p:sp>
      <p:sp>
        <p:nvSpPr>
          <p:cNvPr id="3080" name="Line 32"/>
          <p:cNvSpPr>
            <a:spLocks noChangeShapeType="1"/>
          </p:cNvSpPr>
          <p:nvPr/>
        </p:nvSpPr>
        <p:spPr bwMode="auto">
          <a:xfrm>
            <a:off x="7575119" y="1780326"/>
            <a:ext cx="0" cy="547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2" name="Line 36"/>
          <p:cNvSpPr>
            <a:spLocks noChangeShapeType="1"/>
          </p:cNvSpPr>
          <p:nvPr/>
        </p:nvSpPr>
        <p:spPr bwMode="auto">
          <a:xfrm>
            <a:off x="9426997" y="1780326"/>
            <a:ext cx="0" cy="547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4" name="Line 38"/>
          <p:cNvSpPr>
            <a:spLocks noChangeShapeType="1"/>
          </p:cNvSpPr>
          <p:nvPr/>
        </p:nvSpPr>
        <p:spPr bwMode="auto">
          <a:xfrm>
            <a:off x="8278972" y="1780326"/>
            <a:ext cx="0" cy="547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6" name="Line 43"/>
          <p:cNvSpPr>
            <a:spLocks noChangeShapeType="1"/>
          </p:cNvSpPr>
          <p:nvPr/>
        </p:nvSpPr>
        <p:spPr bwMode="auto">
          <a:xfrm>
            <a:off x="7788471" y="1780326"/>
            <a:ext cx="0" cy="547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93" name="Line 63"/>
          <p:cNvSpPr>
            <a:spLocks noChangeShapeType="1"/>
          </p:cNvSpPr>
          <p:nvPr/>
        </p:nvSpPr>
        <p:spPr bwMode="auto">
          <a:xfrm>
            <a:off x="2396096" y="149768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06" name="Text Box 332"/>
          <p:cNvSpPr txBox="1">
            <a:spLocks noChangeArrowheads="1"/>
          </p:cNvSpPr>
          <p:nvPr/>
        </p:nvSpPr>
        <p:spPr bwMode="auto">
          <a:xfrm>
            <a:off x="464312" y="2203976"/>
            <a:ext cx="1798338" cy="3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 dirty="0"/>
              <a:t>IDENTIFICACIÓN DEL PACIENTE</a:t>
            </a:r>
            <a:endParaRPr lang="es-ES_tradnl" altLang="es-MX" dirty="0"/>
          </a:p>
        </p:txBody>
      </p:sp>
      <p:sp>
        <p:nvSpPr>
          <p:cNvPr id="3107" name="Text Box 333"/>
          <p:cNvSpPr txBox="1">
            <a:spLocks noChangeArrowheads="1"/>
          </p:cNvSpPr>
          <p:nvPr/>
        </p:nvSpPr>
        <p:spPr bwMode="auto">
          <a:xfrm rot="16200000">
            <a:off x="-6026" y="2889467"/>
            <a:ext cx="363072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 dirty="0"/>
              <a:t>No.</a:t>
            </a:r>
            <a:endParaRPr lang="es-ES_tradnl" altLang="es-MX" dirty="0"/>
          </a:p>
        </p:txBody>
      </p:sp>
      <p:sp>
        <p:nvSpPr>
          <p:cNvPr id="3088" name="Line 57"/>
          <p:cNvSpPr>
            <a:spLocks noChangeShapeType="1"/>
          </p:cNvSpPr>
          <p:nvPr/>
        </p:nvSpPr>
        <p:spPr bwMode="auto">
          <a:xfrm>
            <a:off x="3817060" y="149768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90" name="Line 59"/>
          <p:cNvSpPr>
            <a:spLocks noChangeShapeType="1"/>
          </p:cNvSpPr>
          <p:nvPr/>
        </p:nvSpPr>
        <p:spPr bwMode="auto">
          <a:xfrm>
            <a:off x="3278774" y="149768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22" name="Text Box 368"/>
          <p:cNvSpPr txBox="1">
            <a:spLocks noChangeArrowheads="1"/>
          </p:cNvSpPr>
          <p:nvPr/>
        </p:nvSpPr>
        <p:spPr bwMode="auto">
          <a:xfrm>
            <a:off x="4801620" y="2203976"/>
            <a:ext cx="2384053" cy="187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 dirty="0"/>
              <a:t>D  I  A  G  N  </a:t>
            </a:r>
            <a:r>
              <a:rPr lang="es-ES_tradnl" altLang="es-MX" sz="800" b="1" dirty="0" err="1"/>
              <a:t>Ó</a:t>
            </a:r>
            <a:r>
              <a:rPr lang="es-ES_tradnl" altLang="es-MX" sz="800" b="1" dirty="0"/>
              <a:t>  S  T  I  C  O</a:t>
            </a:r>
          </a:p>
        </p:txBody>
      </p:sp>
      <p:sp>
        <p:nvSpPr>
          <p:cNvPr id="3131" name="Line 377"/>
          <p:cNvSpPr>
            <a:spLocks noChangeShapeType="1"/>
          </p:cNvSpPr>
          <p:nvPr/>
        </p:nvSpPr>
        <p:spPr bwMode="auto">
          <a:xfrm>
            <a:off x="9892292" y="1622759"/>
            <a:ext cx="0" cy="561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1" name="Line 46"/>
          <p:cNvSpPr>
            <a:spLocks noChangeShapeType="1"/>
          </p:cNvSpPr>
          <p:nvPr/>
        </p:nvSpPr>
        <p:spPr bwMode="auto">
          <a:xfrm>
            <a:off x="3634471" y="149768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9" name="Line 61"/>
          <p:cNvSpPr>
            <a:spLocks noChangeShapeType="1"/>
          </p:cNvSpPr>
          <p:nvPr/>
        </p:nvSpPr>
        <p:spPr bwMode="auto">
          <a:xfrm>
            <a:off x="7361778" y="149768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6" name="Line 57"/>
          <p:cNvSpPr>
            <a:spLocks noChangeShapeType="1"/>
          </p:cNvSpPr>
          <p:nvPr/>
        </p:nvSpPr>
        <p:spPr bwMode="auto">
          <a:xfrm>
            <a:off x="11514710" y="149768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8" name="Line 59"/>
          <p:cNvSpPr>
            <a:spLocks noChangeShapeType="1"/>
          </p:cNvSpPr>
          <p:nvPr/>
        </p:nvSpPr>
        <p:spPr bwMode="auto">
          <a:xfrm>
            <a:off x="10946111" y="149768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0" name="Line 61"/>
          <p:cNvSpPr>
            <a:spLocks noChangeShapeType="1"/>
          </p:cNvSpPr>
          <p:nvPr/>
        </p:nvSpPr>
        <p:spPr bwMode="auto">
          <a:xfrm>
            <a:off x="11255598" y="1756815"/>
            <a:ext cx="0" cy="550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06" name="Line 20"/>
          <p:cNvSpPr>
            <a:spLocks noChangeShapeType="1"/>
          </p:cNvSpPr>
          <p:nvPr/>
        </p:nvSpPr>
        <p:spPr bwMode="auto">
          <a:xfrm>
            <a:off x="10392988" y="149768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07" name="Line 20"/>
          <p:cNvSpPr>
            <a:spLocks noChangeShapeType="1"/>
          </p:cNvSpPr>
          <p:nvPr/>
        </p:nvSpPr>
        <p:spPr bwMode="auto">
          <a:xfrm>
            <a:off x="8733634" y="1780326"/>
            <a:ext cx="0" cy="547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14" name="Text Box 351"/>
          <p:cNvSpPr txBox="1">
            <a:spLocks noChangeArrowheads="1"/>
          </p:cNvSpPr>
          <p:nvPr/>
        </p:nvSpPr>
        <p:spPr bwMode="auto">
          <a:xfrm>
            <a:off x="10908986" y="1482747"/>
            <a:ext cx="653767" cy="28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500" b="1" dirty="0" smtClean="0"/>
              <a:t>PROMOCIÓN DE LA SALUD</a:t>
            </a:r>
            <a:endParaRPr lang="es-ES_tradnl" altLang="es-MX" sz="800" dirty="0"/>
          </a:p>
        </p:txBody>
      </p:sp>
      <p:sp>
        <p:nvSpPr>
          <p:cNvPr id="3092" name="Line 61"/>
          <p:cNvSpPr>
            <a:spLocks noChangeShapeType="1"/>
          </p:cNvSpPr>
          <p:nvPr/>
        </p:nvSpPr>
        <p:spPr bwMode="auto">
          <a:xfrm>
            <a:off x="2750068" y="149768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72" name="Line 367"/>
          <p:cNvSpPr>
            <a:spLocks noChangeShapeType="1"/>
          </p:cNvSpPr>
          <p:nvPr/>
        </p:nvSpPr>
        <p:spPr bwMode="auto">
          <a:xfrm flipH="1">
            <a:off x="102289" y="803736"/>
            <a:ext cx="12060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73" name="Line 58"/>
          <p:cNvSpPr>
            <a:spLocks noChangeShapeType="1"/>
          </p:cNvSpPr>
          <p:nvPr/>
        </p:nvSpPr>
        <p:spPr bwMode="auto">
          <a:xfrm>
            <a:off x="4317942" y="149768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83" name="CuadroTexto 2"/>
          <p:cNvSpPr txBox="1"/>
          <p:nvPr/>
        </p:nvSpPr>
        <p:spPr>
          <a:xfrm>
            <a:off x="4588408" y="800776"/>
            <a:ext cx="3045876" cy="26002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</a:pP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RT (RELACIÓN TEMPORAL POR MOTIVO): 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.PRIMERA VEZ,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.SUBSECUENTE </a:t>
            </a:r>
            <a:endParaRPr lang="es-MX" sz="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300"/>
              </a:spcBef>
            </a:pP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CLAVE DE LA EDAD: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.AÑOS</a:t>
            </a:r>
            <a:endParaRPr lang="es-MX"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300"/>
              </a:spcBef>
            </a:pPr>
            <a:r>
              <a:rPr lang="es-MX" sz="60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SEXO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.HOMBRE,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.MUJER</a:t>
            </a:r>
            <a:endParaRPr lang="es-MX" sz="600" dirty="0"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300"/>
              </a:spcBef>
            </a:pPr>
            <a:r>
              <a:rPr lang="es-MX" sz="60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DERECHOHABIENCIA:</a:t>
            </a:r>
            <a:r>
              <a:rPr lang="es-MX" sz="6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s-MX" sz="60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.IMSS, </a:t>
            </a:r>
            <a:r>
              <a:rPr lang="es-MX" sz="60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.ISSSTE, </a:t>
            </a:r>
            <a:r>
              <a:rPr lang="es-MX" sz="60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es-MX" sz="60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.OTRA</a:t>
            </a:r>
            <a:endParaRPr lang="es-MX" sz="600" dirty="0"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1" name="Line 61"/>
          <p:cNvSpPr>
            <a:spLocks noChangeShapeType="1"/>
          </p:cNvSpPr>
          <p:nvPr/>
        </p:nvSpPr>
        <p:spPr bwMode="auto">
          <a:xfrm>
            <a:off x="2569962" y="149768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74" name="Line 345"/>
          <p:cNvSpPr>
            <a:spLocks noChangeShapeType="1"/>
          </p:cNvSpPr>
          <p:nvPr/>
        </p:nvSpPr>
        <p:spPr bwMode="auto">
          <a:xfrm>
            <a:off x="7368095" y="1621614"/>
            <a:ext cx="273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76" name="Line 32"/>
          <p:cNvSpPr>
            <a:spLocks noChangeShapeType="1"/>
          </p:cNvSpPr>
          <p:nvPr/>
        </p:nvSpPr>
        <p:spPr bwMode="auto">
          <a:xfrm>
            <a:off x="10109772" y="149768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80" name="Line 36"/>
          <p:cNvSpPr>
            <a:spLocks noChangeShapeType="1"/>
          </p:cNvSpPr>
          <p:nvPr/>
        </p:nvSpPr>
        <p:spPr bwMode="auto">
          <a:xfrm>
            <a:off x="9662231" y="1780326"/>
            <a:ext cx="0" cy="547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81" name="Line 38"/>
          <p:cNvSpPr>
            <a:spLocks noChangeShapeType="1"/>
          </p:cNvSpPr>
          <p:nvPr/>
        </p:nvSpPr>
        <p:spPr bwMode="auto">
          <a:xfrm>
            <a:off x="8514496" y="1780326"/>
            <a:ext cx="0" cy="547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83" name="Line 43"/>
          <p:cNvSpPr>
            <a:spLocks noChangeShapeType="1"/>
          </p:cNvSpPr>
          <p:nvPr/>
        </p:nvSpPr>
        <p:spPr bwMode="auto">
          <a:xfrm>
            <a:off x="8049059" y="1780326"/>
            <a:ext cx="0" cy="547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87" name="Line 20"/>
          <p:cNvSpPr>
            <a:spLocks noChangeShapeType="1"/>
          </p:cNvSpPr>
          <p:nvPr/>
        </p:nvSpPr>
        <p:spPr bwMode="auto">
          <a:xfrm>
            <a:off x="8968868" y="1780326"/>
            <a:ext cx="0" cy="547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88" name="Line 20"/>
          <p:cNvSpPr>
            <a:spLocks noChangeShapeType="1"/>
          </p:cNvSpPr>
          <p:nvPr/>
        </p:nvSpPr>
        <p:spPr bwMode="auto">
          <a:xfrm>
            <a:off x="10646984" y="149768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90" name="Line 20"/>
          <p:cNvSpPr>
            <a:spLocks noChangeShapeType="1"/>
          </p:cNvSpPr>
          <p:nvPr/>
        </p:nvSpPr>
        <p:spPr bwMode="auto">
          <a:xfrm>
            <a:off x="11953923" y="149768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94" name="Line 345"/>
          <p:cNvSpPr>
            <a:spLocks noChangeShapeType="1"/>
          </p:cNvSpPr>
          <p:nvPr/>
        </p:nvSpPr>
        <p:spPr bwMode="auto">
          <a:xfrm>
            <a:off x="10947035" y="1741686"/>
            <a:ext cx="56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7" name="Line 46"/>
          <p:cNvSpPr>
            <a:spLocks noChangeShapeType="1"/>
          </p:cNvSpPr>
          <p:nvPr/>
        </p:nvSpPr>
        <p:spPr bwMode="auto">
          <a:xfrm>
            <a:off x="3458395" y="149768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77" name="Line 10"/>
          <p:cNvSpPr>
            <a:spLocks noChangeShapeType="1"/>
          </p:cNvSpPr>
          <p:nvPr/>
        </p:nvSpPr>
        <p:spPr bwMode="auto">
          <a:xfrm flipH="1">
            <a:off x="102288" y="3103857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95" name="CuadroTexto 2"/>
          <p:cNvSpPr txBox="1"/>
          <p:nvPr/>
        </p:nvSpPr>
        <p:spPr>
          <a:xfrm>
            <a:off x="7676793" y="800776"/>
            <a:ext cx="4202403" cy="26002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DIFICULTAD PARA: (DISCAPACIDAD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r>
              <a:rPr lang="es-MX" sz="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a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.VER,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.ESCUCHAR,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.CAMINAR,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.USAR BRAZOS/MANOS,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.APRENDER/RECORDAR, </a:t>
            </a:r>
            <a:endParaRPr lang="es-MX" sz="6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6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.CUIDADO PERSONAL, </a:t>
            </a:r>
            <a:r>
              <a:rPr lang="es-MX" sz="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.HABLAR/COMUNICARSE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.EMOCIONAL/MENTAL,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.NINGUNA</a:t>
            </a:r>
          </a:p>
          <a:p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</a:t>
            </a:r>
            <a:r>
              <a:rPr lang="es-MX" sz="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.POCA DIFICULTAD,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.MUCHA DIFICULTAD,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.NO PUEDE HACERLO,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.SIN DIFICULTAD</a:t>
            </a:r>
          </a:p>
          <a:p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</a:t>
            </a:r>
            <a:r>
              <a:rPr lang="es-MX" sz="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.ENFERMEDAD,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.EDAD AVANZADA,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.NACIÓ ASÍ,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.ACCIDENTE,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.VIOLENCIA,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.OTRA </a:t>
            </a:r>
            <a:endParaRPr lang="es-MX" sz="6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CAUSA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.SIN DIFICULTAD</a:t>
            </a:r>
          </a:p>
        </p:txBody>
      </p:sp>
      <p:sp>
        <p:nvSpPr>
          <p:cNvPr id="292" name="Line 20"/>
          <p:cNvSpPr>
            <a:spLocks noChangeShapeType="1"/>
          </p:cNvSpPr>
          <p:nvPr/>
        </p:nvSpPr>
        <p:spPr bwMode="auto">
          <a:xfrm>
            <a:off x="9185920" y="1780326"/>
            <a:ext cx="0" cy="547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95" name="Text Box 95"/>
          <p:cNvSpPr txBox="1">
            <a:spLocks noChangeArrowheads="1"/>
          </p:cNvSpPr>
          <p:nvPr/>
        </p:nvSpPr>
        <p:spPr bwMode="auto">
          <a:xfrm>
            <a:off x="1269455" y="448584"/>
            <a:ext cx="986810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90000"/>
              </a:spcBef>
            </a:pPr>
            <a:r>
              <a:rPr lang="es-ES_tradnl" altLang="es-MX" sz="700" b="1" dirty="0"/>
              <a:t>NOMBRE UNIDAD:</a:t>
            </a:r>
            <a:endParaRPr lang="es-ES_tradnl" altLang="es-MX" sz="800" b="1" dirty="0"/>
          </a:p>
        </p:txBody>
      </p:sp>
      <p:sp>
        <p:nvSpPr>
          <p:cNvPr id="297" name="Text Box 374"/>
          <p:cNvSpPr txBox="1">
            <a:spLocks noChangeArrowheads="1"/>
          </p:cNvSpPr>
          <p:nvPr/>
        </p:nvSpPr>
        <p:spPr bwMode="auto">
          <a:xfrm>
            <a:off x="48990" y="466580"/>
            <a:ext cx="974397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/>
              <a:t>CLUES:</a:t>
            </a:r>
          </a:p>
        </p:txBody>
      </p:sp>
      <p:sp>
        <p:nvSpPr>
          <p:cNvPr id="298" name="Text Box 375"/>
          <p:cNvSpPr txBox="1">
            <a:spLocks noChangeArrowheads="1"/>
          </p:cNvSpPr>
          <p:nvPr/>
        </p:nvSpPr>
        <p:spPr bwMode="auto">
          <a:xfrm>
            <a:off x="10869674" y="458500"/>
            <a:ext cx="775794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/>
              <a:t>SERVICIO:</a:t>
            </a:r>
          </a:p>
        </p:txBody>
      </p:sp>
      <p:sp>
        <p:nvSpPr>
          <p:cNvPr id="300" name="Line 372"/>
          <p:cNvSpPr>
            <a:spLocks noChangeShapeType="1"/>
          </p:cNvSpPr>
          <p:nvPr/>
        </p:nvSpPr>
        <p:spPr bwMode="auto">
          <a:xfrm>
            <a:off x="1340360" y="479738"/>
            <a:ext cx="0" cy="3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1" name="Line 373"/>
          <p:cNvSpPr>
            <a:spLocks noChangeShapeType="1"/>
          </p:cNvSpPr>
          <p:nvPr/>
        </p:nvSpPr>
        <p:spPr bwMode="auto">
          <a:xfrm>
            <a:off x="10927540" y="479738"/>
            <a:ext cx="0" cy="3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21" name="Line 102"/>
          <p:cNvSpPr>
            <a:spLocks noChangeShapeType="1"/>
          </p:cNvSpPr>
          <p:nvPr/>
        </p:nvSpPr>
        <p:spPr bwMode="auto">
          <a:xfrm>
            <a:off x="103558" y="3207670"/>
            <a:ext cx="12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69" name="Line 61"/>
          <p:cNvSpPr>
            <a:spLocks noChangeShapeType="1"/>
          </p:cNvSpPr>
          <p:nvPr/>
        </p:nvSpPr>
        <p:spPr bwMode="auto">
          <a:xfrm>
            <a:off x="235186" y="149768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05" name="Line 331"/>
          <p:cNvSpPr>
            <a:spLocks noChangeShapeType="1"/>
          </p:cNvSpPr>
          <p:nvPr/>
        </p:nvSpPr>
        <p:spPr bwMode="auto">
          <a:xfrm>
            <a:off x="4672707" y="149768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5" name="Text Box 376"/>
          <p:cNvSpPr txBox="1">
            <a:spLocks noChangeArrowheads="1"/>
          </p:cNvSpPr>
          <p:nvPr/>
        </p:nvSpPr>
        <p:spPr bwMode="auto">
          <a:xfrm>
            <a:off x="7788471" y="453516"/>
            <a:ext cx="1414593" cy="18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 smtClean="0"/>
              <a:t>TIPO DE PERSONAL:</a:t>
            </a:r>
            <a:endParaRPr lang="es-ES_tradnl" altLang="es-MX" sz="700" b="1" dirty="0"/>
          </a:p>
        </p:txBody>
      </p:sp>
      <p:sp>
        <p:nvSpPr>
          <p:cNvPr id="306" name="Text Box 376"/>
          <p:cNvSpPr txBox="1">
            <a:spLocks noChangeArrowheads="1"/>
          </p:cNvSpPr>
          <p:nvPr/>
        </p:nvSpPr>
        <p:spPr bwMode="auto">
          <a:xfrm>
            <a:off x="3339088" y="571180"/>
            <a:ext cx="2017300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 smtClean="0"/>
              <a:t>NOMBRE DEL PRESTADOR DE SERVICIO:</a:t>
            </a:r>
            <a:endParaRPr lang="es-ES_tradnl" altLang="es-MX" sz="700" b="1" dirty="0"/>
          </a:p>
        </p:txBody>
      </p:sp>
      <p:sp>
        <p:nvSpPr>
          <p:cNvPr id="308" name="Text Box 376"/>
          <p:cNvSpPr txBox="1">
            <a:spLocks noChangeArrowheads="1"/>
          </p:cNvSpPr>
          <p:nvPr/>
        </p:nvSpPr>
        <p:spPr bwMode="auto">
          <a:xfrm>
            <a:off x="3339088" y="459898"/>
            <a:ext cx="673389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 smtClean="0"/>
              <a:t>CURP:</a:t>
            </a:r>
            <a:endParaRPr lang="es-ES_tradnl" altLang="es-MX" sz="700" b="1" dirty="0"/>
          </a:p>
        </p:txBody>
      </p:sp>
      <p:sp>
        <p:nvSpPr>
          <p:cNvPr id="309" name="Line 371"/>
          <p:cNvSpPr>
            <a:spLocks noChangeShapeType="1"/>
          </p:cNvSpPr>
          <p:nvPr/>
        </p:nvSpPr>
        <p:spPr bwMode="auto">
          <a:xfrm>
            <a:off x="7852642" y="488974"/>
            <a:ext cx="0" cy="3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0" name="Text Box 376"/>
          <p:cNvSpPr txBox="1">
            <a:spLocks noChangeArrowheads="1"/>
          </p:cNvSpPr>
          <p:nvPr/>
        </p:nvSpPr>
        <p:spPr bwMode="auto">
          <a:xfrm>
            <a:off x="9497212" y="467736"/>
            <a:ext cx="1414593" cy="18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s-ES_tradnl" altLang="es-MX" sz="700" b="1" dirty="0" smtClean="0"/>
              <a:t>CÉDULA PROFESIONAL:</a:t>
            </a:r>
            <a:endParaRPr lang="es-ES_tradnl" altLang="es-MX" sz="700" b="1" dirty="0"/>
          </a:p>
        </p:txBody>
      </p:sp>
      <p:sp>
        <p:nvSpPr>
          <p:cNvPr id="311" name="Line 373"/>
          <p:cNvSpPr>
            <a:spLocks noChangeShapeType="1"/>
          </p:cNvSpPr>
          <p:nvPr/>
        </p:nvSpPr>
        <p:spPr bwMode="auto">
          <a:xfrm>
            <a:off x="3382176" y="488974"/>
            <a:ext cx="0" cy="3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2" name="Line 371"/>
          <p:cNvSpPr>
            <a:spLocks noChangeShapeType="1"/>
          </p:cNvSpPr>
          <p:nvPr/>
        </p:nvSpPr>
        <p:spPr bwMode="auto">
          <a:xfrm>
            <a:off x="9556755" y="484362"/>
            <a:ext cx="0" cy="3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84" name="Text Box 368"/>
          <p:cNvSpPr txBox="1">
            <a:spLocks noChangeArrowheads="1"/>
          </p:cNvSpPr>
          <p:nvPr/>
        </p:nvSpPr>
        <p:spPr bwMode="auto">
          <a:xfrm>
            <a:off x="3844539" y="3169674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Talla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85" name="Line 377"/>
          <p:cNvSpPr>
            <a:spLocks noChangeShapeType="1"/>
          </p:cNvSpPr>
          <p:nvPr/>
        </p:nvSpPr>
        <p:spPr bwMode="auto">
          <a:xfrm>
            <a:off x="6988254" y="3210284"/>
            <a:ext cx="0" cy="4028475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86" name="Text Box 368"/>
          <p:cNvSpPr txBox="1">
            <a:spLocks noChangeArrowheads="1"/>
          </p:cNvSpPr>
          <p:nvPr/>
        </p:nvSpPr>
        <p:spPr bwMode="auto">
          <a:xfrm>
            <a:off x="4072798" y="3156290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88" name="Line 103"/>
          <p:cNvSpPr>
            <a:spLocks noChangeShapeType="1"/>
          </p:cNvSpPr>
          <p:nvPr/>
        </p:nvSpPr>
        <p:spPr bwMode="auto">
          <a:xfrm>
            <a:off x="102288" y="4036754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89" name="Line 104"/>
          <p:cNvSpPr>
            <a:spLocks noChangeShapeType="1"/>
          </p:cNvSpPr>
          <p:nvPr/>
        </p:nvSpPr>
        <p:spPr bwMode="auto">
          <a:xfrm>
            <a:off x="102288" y="4848350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90" name="Line 107"/>
          <p:cNvSpPr>
            <a:spLocks noChangeShapeType="1"/>
          </p:cNvSpPr>
          <p:nvPr/>
        </p:nvSpPr>
        <p:spPr bwMode="auto">
          <a:xfrm>
            <a:off x="102289" y="6468887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91" name="Line 363"/>
          <p:cNvSpPr>
            <a:spLocks noChangeShapeType="1"/>
          </p:cNvSpPr>
          <p:nvPr/>
        </p:nvSpPr>
        <p:spPr bwMode="auto">
          <a:xfrm>
            <a:off x="102288" y="5662371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cxnSp>
        <p:nvCxnSpPr>
          <p:cNvPr id="392" name="Conector recto 391"/>
          <p:cNvCxnSpPr/>
          <p:nvPr/>
        </p:nvCxnSpPr>
        <p:spPr bwMode="auto">
          <a:xfrm>
            <a:off x="3814323" y="3584574"/>
            <a:ext cx="33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3" name="Text Box 368"/>
          <p:cNvSpPr txBox="1">
            <a:spLocks noChangeArrowheads="1"/>
          </p:cNvSpPr>
          <p:nvPr/>
        </p:nvSpPr>
        <p:spPr bwMode="auto">
          <a:xfrm>
            <a:off x="3844539" y="3995174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Talla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94" name="Conector recto 393"/>
          <p:cNvCxnSpPr/>
          <p:nvPr/>
        </p:nvCxnSpPr>
        <p:spPr bwMode="auto">
          <a:xfrm>
            <a:off x="3814323" y="4416414"/>
            <a:ext cx="33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5" name="Text Box 368"/>
          <p:cNvSpPr txBox="1">
            <a:spLocks noChangeArrowheads="1"/>
          </p:cNvSpPr>
          <p:nvPr/>
        </p:nvSpPr>
        <p:spPr bwMode="auto">
          <a:xfrm>
            <a:off x="3844539" y="4807974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Talla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96" name="Conector recto 395"/>
          <p:cNvCxnSpPr/>
          <p:nvPr/>
        </p:nvCxnSpPr>
        <p:spPr bwMode="auto">
          <a:xfrm>
            <a:off x="3814323" y="5235585"/>
            <a:ext cx="33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7" name="Text Box 368"/>
          <p:cNvSpPr txBox="1">
            <a:spLocks noChangeArrowheads="1"/>
          </p:cNvSpPr>
          <p:nvPr/>
        </p:nvSpPr>
        <p:spPr bwMode="auto">
          <a:xfrm>
            <a:off x="3844539" y="5627124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Talla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98" name="Conector recto 397"/>
          <p:cNvCxnSpPr/>
          <p:nvPr/>
        </p:nvCxnSpPr>
        <p:spPr bwMode="auto">
          <a:xfrm>
            <a:off x="3814323" y="6054727"/>
            <a:ext cx="33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9" name="Text Box 368"/>
          <p:cNvSpPr txBox="1">
            <a:spLocks noChangeArrowheads="1"/>
          </p:cNvSpPr>
          <p:nvPr/>
        </p:nvSpPr>
        <p:spPr bwMode="auto">
          <a:xfrm>
            <a:off x="3844539" y="6427224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Talla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00" name="Conector recto 399"/>
          <p:cNvCxnSpPr/>
          <p:nvPr/>
        </p:nvCxnSpPr>
        <p:spPr bwMode="auto">
          <a:xfrm>
            <a:off x="3814323" y="6854821"/>
            <a:ext cx="33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1" name="Text Box 368"/>
          <p:cNvSpPr txBox="1">
            <a:spLocks noChangeArrowheads="1"/>
          </p:cNvSpPr>
          <p:nvPr/>
        </p:nvSpPr>
        <p:spPr bwMode="auto">
          <a:xfrm>
            <a:off x="6911781" y="3187155"/>
            <a:ext cx="362988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1ª 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3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vez</a:t>
            </a:r>
          </a:p>
        </p:txBody>
      </p:sp>
      <p:cxnSp>
        <p:nvCxnSpPr>
          <p:cNvPr id="402" name="Conector recto 401"/>
          <p:cNvCxnSpPr/>
          <p:nvPr/>
        </p:nvCxnSpPr>
        <p:spPr bwMode="auto">
          <a:xfrm>
            <a:off x="233683" y="3467092"/>
            <a:ext cx="216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4" name="Conector recto 403"/>
          <p:cNvCxnSpPr/>
          <p:nvPr/>
        </p:nvCxnSpPr>
        <p:spPr bwMode="auto">
          <a:xfrm>
            <a:off x="233683" y="3732203"/>
            <a:ext cx="216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5" name="Conector recto 404"/>
          <p:cNvCxnSpPr/>
          <p:nvPr/>
        </p:nvCxnSpPr>
        <p:spPr bwMode="auto">
          <a:xfrm>
            <a:off x="233683" y="4292592"/>
            <a:ext cx="216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7" name="Conector recto 406"/>
          <p:cNvCxnSpPr/>
          <p:nvPr/>
        </p:nvCxnSpPr>
        <p:spPr bwMode="auto">
          <a:xfrm>
            <a:off x="227333" y="4554529"/>
            <a:ext cx="216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8" name="Conector recto 407"/>
          <p:cNvCxnSpPr/>
          <p:nvPr/>
        </p:nvCxnSpPr>
        <p:spPr bwMode="auto">
          <a:xfrm>
            <a:off x="227333" y="5100629"/>
            <a:ext cx="216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0" name="Conector recto 409"/>
          <p:cNvCxnSpPr/>
          <p:nvPr/>
        </p:nvCxnSpPr>
        <p:spPr bwMode="auto">
          <a:xfrm>
            <a:off x="227333" y="5356214"/>
            <a:ext cx="216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1" name="Conector recto 410"/>
          <p:cNvCxnSpPr/>
          <p:nvPr/>
        </p:nvCxnSpPr>
        <p:spPr bwMode="auto">
          <a:xfrm>
            <a:off x="233683" y="5908668"/>
            <a:ext cx="216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3" name="Conector recto 412"/>
          <p:cNvCxnSpPr/>
          <p:nvPr/>
        </p:nvCxnSpPr>
        <p:spPr bwMode="auto">
          <a:xfrm>
            <a:off x="227333" y="6175368"/>
            <a:ext cx="216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4" name="Conector recto 413"/>
          <p:cNvCxnSpPr/>
          <p:nvPr/>
        </p:nvCxnSpPr>
        <p:spPr bwMode="auto">
          <a:xfrm>
            <a:off x="227333" y="6721468"/>
            <a:ext cx="216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6" name="Conector recto 415"/>
          <p:cNvCxnSpPr/>
          <p:nvPr/>
        </p:nvCxnSpPr>
        <p:spPr bwMode="auto">
          <a:xfrm>
            <a:off x="227333" y="6977053"/>
            <a:ext cx="216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7" name="Text Box 368"/>
          <p:cNvSpPr txBox="1">
            <a:spLocks noChangeArrowheads="1"/>
          </p:cNvSpPr>
          <p:nvPr/>
        </p:nvSpPr>
        <p:spPr bwMode="auto">
          <a:xfrm>
            <a:off x="4072798" y="3987243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19" name="Text Box 368"/>
          <p:cNvSpPr txBox="1">
            <a:spLocks noChangeArrowheads="1"/>
          </p:cNvSpPr>
          <p:nvPr/>
        </p:nvSpPr>
        <p:spPr bwMode="auto">
          <a:xfrm>
            <a:off x="4072012" y="4808905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22" name="Text Box 368"/>
          <p:cNvSpPr txBox="1">
            <a:spLocks noChangeArrowheads="1"/>
          </p:cNvSpPr>
          <p:nvPr/>
        </p:nvSpPr>
        <p:spPr bwMode="auto">
          <a:xfrm>
            <a:off x="4075962" y="5609088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24" name="Text Box 368"/>
          <p:cNvSpPr txBox="1">
            <a:spLocks noChangeArrowheads="1"/>
          </p:cNvSpPr>
          <p:nvPr/>
        </p:nvSpPr>
        <p:spPr bwMode="auto">
          <a:xfrm>
            <a:off x="4075962" y="6407661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4" name="Text Box 368"/>
          <p:cNvSpPr txBox="1">
            <a:spLocks noChangeArrowheads="1"/>
          </p:cNvSpPr>
          <p:nvPr/>
        </p:nvSpPr>
        <p:spPr bwMode="auto">
          <a:xfrm>
            <a:off x="162758" y="3182789"/>
            <a:ext cx="1937892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CURP / Entidad de nacimiento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Nombre (Nombre(s), Primer Apellido, Segundo Apellido)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5" name="Text Box 368"/>
          <p:cNvSpPr txBox="1">
            <a:spLocks noChangeArrowheads="1"/>
          </p:cNvSpPr>
          <p:nvPr/>
        </p:nvSpPr>
        <p:spPr bwMode="auto">
          <a:xfrm>
            <a:off x="162758" y="4000208"/>
            <a:ext cx="1937892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CURP / Entidad de nacimiento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Nombre (Nombre(s), Primer Apellido, Segundo Apellido)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6" name="Text Box 368"/>
          <p:cNvSpPr txBox="1">
            <a:spLocks noChangeArrowheads="1"/>
          </p:cNvSpPr>
          <p:nvPr/>
        </p:nvSpPr>
        <p:spPr bwMode="auto">
          <a:xfrm>
            <a:off x="162758" y="4817622"/>
            <a:ext cx="1937892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CURP / Entidad de nacimiento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Nombre (Nombre(s), Primer Apellido, Segundo Apellido)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7" name="Text Box 368"/>
          <p:cNvSpPr txBox="1">
            <a:spLocks noChangeArrowheads="1"/>
          </p:cNvSpPr>
          <p:nvPr/>
        </p:nvSpPr>
        <p:spPr bwMode="auto">
          <a:xfrm>
            <a:off x="162758" y="5635036"/>
            <a:ext cx="1937892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CURP / Entidad de nacimiento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Nombre (Nombre(s), Primer Apellido, Segundo Apellido)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8" name="Text Box 368"/>
          <p:cNvSpPr txBox="1">
            <a:spLocks noChangeArrowheads="1"/>
          </p:cNvSpPr>
          <p:nvPr/>
        </p:nvSpPr>
        <p:spPr bwMode="auto">
          <a:xfrm>
            <a:off x="162758" y="6435835"/>
            <a:ext cx="1937892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CURP / Entidad de nacimiento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Nombre (Nombre(s), Primer Apellido, Segundo Apellido)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n en blanco">
  <a:themeElements>
    <a:clrScheme name="Presentación en bl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ción en blanco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Office\Plantillas\Presentación en blanco.pot</Template>
  <TotalTime>2309</TotalTime>
  <Words>466</Words>
  <Application>Microsoft Office PowerPoint</Application>
  <PresentationFormat>Personalizado</PresentationFormat>
  <Paragraphs>168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Times New Roman</vt:lpstr>
      <vt:lpstr>Presentación en blanco</vt:lpstr>
      <vt:lpstr>Presentación de PowerPoint</vt:lpstr>
    </vt:vector>
  </TitlesOfParts>
  <Company>DGEI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Lic. Raul Wong Luna</dc:creator>
  <cp:lastModifiedBy>Alicia Mercado Sandoval</cp:lastModifiedBy>
  <cp:revision>166</cp:revision>
  <cp:lastPrinted>2016-10-17T18:06:36Z</cp:lastPrinted>
  <dcterms:created xsi:type="dcterms:W3CDTF">1999-08-26T18:48:18Z</dcterms:created>
  <dcterms:modified xsi:type="dcterms:W3CDTF">2016-10-17T18:06:52Z</dcterms:modified>
</cp:coreProperties>
</file>